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aleway"/>
      <p:regular r:id="rId20"/>
      <p:bold r:id="rId21"/>
      <p:italic r:id="rId22"/>
      <p:boldItalic r:id="rId23"/>
    </p:embeddedFont>
    <p:embeddedFont>
      <p:font typeface="Lato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regular.fntdata"/><Relationship Id="rId22" Type="http://schemas.openxmlformats.org/officeDocument/2006/relationships/font" Target="fonts/Raleway-italic.fntdata"/><Relationship Id="rId21" Type="http://schemas.openxmlformats.org/officeDocument/2006/relationships/font" Target="fonts/Raleway-bold.fntdata"/><Relationship Id="rId24" Type="http://schemas.openxmlformats.org/officeDocument/2006/relationships/font" Target="fonts/Lato-regular.fntdata"/><Relationship Id="rId23" Type="http://schemas.openxmlformats.org/officeDocument/2006/relationships/font" Target="fonts/Raleway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ato-italic.fntdata"/><Relationship Id="rId25" Type="http://schemas.openxmlformats.org/officeDocument/2006/relationships/font" Target="fonts/Lato-bold.fntdata"/><Relationship Id="rId27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3a767c28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3a767c28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3a767c283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3a767c283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30bf25cec6_0_6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30bf25cec6_0_6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3a767c2831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3a767c2831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3a767c2831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3a767c2831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3afaa53c2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3afaa53c2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30bf25cec6_0_6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30bf25cec6_0_6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30bf25cec6_0_6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30bf25cec6_0_6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30bf25cec6_0_6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30bf25cec6_0_6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30bf25cec6_0_29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30bf25cec6_0_29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30bf25cec6_0_29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30bf25cec6_0_29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30bf25cec6_0_30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30bf25cec6_0_30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30bf25cec6_0_30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30bf25cec6_0_30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2100">
        <p:push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calendly.com/chancev/it-s-time-for-senior-pictures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pittcc.edu/admissions/transcripts/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mailto:bradleb@pitt.k12.nc.us" TargetMode="External"/><Relationship Id="rId4" Type="http://schemas.openxmlformats.org/officeDocument/2006/relationships/hyperlink" Target="mailto:harveye@pittschools.or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cfnc.org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commonapp.org/" TargetMode="External"/><Relationship Id="rId4" Type="http://schemas.openxmlformats.org/officeDocument/2006/relationships/hyperlink" Target="https://majorclarity.com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WELCOME CLASS OF 2024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dk2"/>
                </a:solidFill>
              </a:rPr>
              <a:t>Rising Graduating Senior Meeting</a:t>
            </a:r>
            <a:endParaRPr b="1" sz="3200">
              <a:solidFill>
                <a:schemeClr val="dk2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2100">
        <p14:gallery dir="l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IMPORTANT DATES</a:t>
            </a:r>
            <a:endParaRPr/>
          </a:p>
        </p:txBody>
      </p:sp>
      <p:sp>
        <p:nvSpPr>
          <p:cNvPr id="127" name="Google Shape;127;p22"/>
          <p:cNvSpPr txBox="1"/>
          <p:nvPr>
            <p:ph idx="1" type="body"/>
          </p:nvPr>
        </p:nvSpPr>
        <p:spPr>
          <a:xfrm>
            <a:off x="2410100" y="1211350"/>
            <a:ext cx="6321600" cy="338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Picture Day-June 6&amp;7, 8 am-3:30 PM by appt.</a:t>
            </a:r>
            <a:endParaRPr b="1" sz="22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https://calendly.com/chancev/it-s-time-for-senior-pictures</a:t>
            </a:r>
            <a:endParaRPr b="1"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Cap/Gown Order - August 2023</a:t>
            </a:r>
            <a:endParaRPr b="1"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Pitt County College Fair - October 2023</a:t>
            </a:r>
            <a:endParaRPr b="1"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College Application Week - October 2023</a:t>
            </a:r>
            <a:endParaRPr b="1"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FAFSA - Opens December 2023</a:t>
            </a:r>
            <a:endParaRPr b="1"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PCC Graduation - May 7, 2024</a:t>
            </a:r>
            <a:endParaRPr b="1"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PCS Early College Graduation - May 23, 2024</a:t>
            </a:r>
            <a:endParaRPr b="1" sz="2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3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HELPFUL WEBSITES</a:t>
            </a:r>
            <a:endParaRPr/>
          </a:p>
        </p:txBody>
      </p:sp>
      <p:sp>
        <p:nvSpPr>
          <p:cNvPr id="133" name="Google Shape;133;p23"/>
          <p:cNvSpPr txBox="1"/>
          <p:nvPr>
            <p:ph idx="1" type="body"/>
          </p:nvPr>
        </p:nvSpPr>
        <p:spPr>
          <a:xfrm>
            <a:off x="2466025" y="1509500"/>
            <a:ext cx="6321600" cy="348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32500" lnSpcReduction="20000"/>
          </a:bodyPr>
          <a:lstStyle/>
          <a:p>
            <a:pPr indent="-41021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" sz="8800">
                <a:latin typeface="Arial"/>
                <a:ea typeface="Arial"/>
                <a:cs typeface="Arial"/>
                <a:sym typeface="Arial"/>
              </a:rPr>
              <a:t>CFNC.org</a:t>
            </a:r>
            <a:endParaRPr b="1" sz="8800">
              <a:latin typeface="Arial"/>
              <a:ea typeface="Arial"/>
              <a:cs typeface="Arial"/>
              <a:sym typeface="Arial"/>
            </a:endParaRPr>
          </a:p>
          <a:p>
            <a:pPr indent="-410281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" sz="8803">
                <a:latin typeface="Arial"/>
                <a:ea typeface="Arial"/>
                <a:cs typeface="Arial"/>
                <a:sym typeface="Arial"/>
              </a:rPr>
              <a:t>Collegeboard.org</a:t>
            </a:r>
            <a:endParaRPr b="1" sz="8803">
              <a:latin typeface="Arial"/>
              <a:ea typeface="Arial"/>
              <a:cs typeface="Arial"/>
              <a:sym typeface="Arial"/>
            </a:endParaRPr>
          </a:p>
          <a:p>
            <a:pPr indent="-410281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" sz="8803">
                <a:latin typeface="Arial"/>
                <a:ea typeface="Arial"/>
                <a:cs typeface="Arial"/>
                <a:sym typeface="Arial"/>
              </a:rPr>
              <a:t>Commonapp.org</a:t>
            </a:r>
            <a:endParaRPr sz="8803">
              <a:latin typeface="Arial"/>
              <a:ea typeface="Arial"/>
              <a:cs typeface="Arial"/>
              <a:sym typeface="Arial"/>
            </a:endParaRPr>
          </a:p>
          <a:p>
            <a:pPr indent="-410281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" sz="8803">
                <a:latin typeface="Arial"/>
                <a:ea typeface="Arial"/>
                <a:cs typeface="Arial"/>
                <a:sym typeface="Arial"/>
              </a:rPr>
              <a:t>actstudent.org</a:t>
            </a:r>
            <a:endParaRPr b="1" sz="8803">
              <a:latin typeface="Arial"/>
              <a:ea typeface="Arial"/>
              <a:cs typeface="Arial"/>
              <a:sym typeface="Arial"/>
            </a:endParaRPr>
          </a:p>
          <a:p>
            <a:pPr indent="-410281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" sz="8803">
                <a:latin typeface="Arial"/>
                <a:ea typeface="Arial"/>
                <a:cs typeface="Arial"/>
                <a:sym typeface="Arial"/>
              </a:rPr>
              <a:t>UNIGO.org</a:t>
            </a:r>
            <a:endParaRPr b="1" sz="8803">
              <a:latin typeface="Arial"/>
              <a:ea typeface="Arial"/>
              <a:cs typeface="Arial"/>
              <a:sym typeface="Arial"/>
            </a:endParaRPr>
          </a:p>
          <a:p>
            <a:pPr indent="-410281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" sz="8803">
                <a:latin typeface="Arial"/>
                <a:ea typeface="Arial"/>
                <a:cs typeface="Arial"/>
                <a:sym typeface="Arial"/>
              </a:rPr>
              <a:t>FAFSA.gov</a:t>
            </a:r>
            <a:endParaRPr b="1" sz="8803">
              <a:latin typeface="Arial"/>
              <a:ea typeface="Arial"/>
              <a:cs typeface="Arial"/>
              <a:sym typeface="Arial"/>
            </a:endParaRPr>
          </a:p>
          <a:p>
            <a:pPr indent="-410281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" sz="8803">
                <a:latin typeface="Arial"/>
                <a:ea typeface="Arial"/>
                <a:cs typeface="Arial"/>
                <a:sym typeface="Arial"/>
              </a:rPr>
              <a:t>FINAID.org</a:t>
            </a:r>
            <a:endParaRPr b="1" sz="8803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Necessary Items</a:t>
            </a:r>
            <a:endParaRPr/>
          </a:p>
        </p:txBody>
      </p:sp>
      <p:sp>
        <p:nvSpPr>
          <p:cNvPr id="139" name="Google Shape;139;p2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Meningococcal B Immunization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Birth Certificate (Copy)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High School Transcript (See Ms. Bradley)</a:t>
            </a:r>
            <a:endParaRPr b="1" sz="23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COLLEGE </a:t>
            </a:r>
            <a:r>
              <a:rPr lang="en"/>
              <a:t>LIAISON</a:t>
            </a:r>
            <a:r>
              <a:rPr lang="en"/>
              <a:t> CORNER</a:t>
            </a:r>
            <a:endParaRPr/>
          </a:p>
        </p:txBody>
      </p:sp>
      <p:sp>
        <p:nvSpPr>
          <p:cNvPr id="145" name="Google Shape;145;p2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" sz="2300"/>
              <a:t>Erin Harvey </a:t>
            </a:r>
            <a:endParaRPr b="1" sz="23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Summer Graduation Meetings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Applying For Graduation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PCC Transcripts: </a:t>
            </a:r>
            <a:r>
              <a:rPr lang="en" sz="2200" u="sng">
                <a:solidFill>
                  <a:schemeClr val="hlink"/>
                </a:solidFill>
                <a:hlinkClick r:id="rId3"/>
              </a:rPr>
              <a:t>https://pittcc.edu/admissions/transcripts/</a:t>
            </a:r>
            <a:endParaRPr sz="2200"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500"/>
              <a:t>CONTACT WITH QUESTIONS</a:t>
            </a:r>
            <a:endParaRPr sz="3500"/>
          </a:p>
        </p:txBody>
      </p:sp>
      <p:sp>
        <p:nvSpPr>
          <p:cNvPr id="151" name="Google Shape;151;p26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/>
              <a:t>Bernetta Bradley - </a:t>
            </a:r>
            <a:r>
              <a:rPr b="1" lang="en" sz="2200" u="sng">
                <a:solidFill>
                  <a:schemeClr val="hlink"/>
                </a:solidFill>
                <a:hlinkClick r:id="rId3"/>
              </a:rPr>
              <a:t>bradleb@pitt.k12.nc.us</a:t>
            </a:r>
            <a:endParaRPr b="1"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/>
              <a:t>	252-493-7821</a:t>
            </a:r>
            <a:endParaRPr b="1"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/>
              <a:t>Erin Harvey - </a:t>
            </a:r>
            <a:r>
              <a:rPr b="1" lang="en" sz="2200" u="sng">
                <a:solidFill>
                  <a:schemeClr val="hlink"/>
                </a:solidFill>
                <a:hlinkClick r:id="rId4"/>
              </a:rPr>
              <a:t>harveye@pittschools.org</a:t>
            </a:r>
            <a:r>
              <a:rPr b="1" lang="en" sz="2200"/>
              <a:t> </a:t>
            </a:r>
            <a:endParaRPr b="1"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200"/>
              <a:t>       	252-493-7827</a:t>
            </a:r>
            <a:endParaRPr b="1" sz="2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90"/>
              <a:buFont typeface="Arial"/>
              <a:buNone/>
            </a:pPr>
            <a:r>
              <a:rPr lang="en" sz="4800"/>
              <a:t>JOSTEN’S SENIOR PURCHASES</a:t>
            </a:r>
            <a:endParaRPr sz="4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4"/>
          <p:cNvSpPr txBox="1"/>
          <p:nvPr>
            <p:ph idx="1" type="body"/>
          </p:nvPr>
        </p:nvSpPr>
        <p:spPr>
          <a:xfrm>
            <a:off x="2410100" y="1928825"/>
            <a:ext cx="6321600" cy="26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" sz="2300"/>
              <a:t>Mr. Jason Hogan, Early College Representative</a:t>
            </a:r>
            <a:endParaRPr b="1" sz="2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OH THE PLACES YOU WILL GO!</a:t>
            </a:r>
            <a:endParaRPr/>
          </a:p>
        </p:txBody>
      </p:sp>
      <p:sp>
        <p:nvSpPr>
          <p:cNvPr id="85" name="Google Shape;85;p1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3100"/>
              <a:t>OPTIONS, OPTIONS, OPTIONS!</a:t>
            </a:r>
            <a:endParaRPr sz="3100"/>
          </a:p>
          <a:p>
            <a:pPr indent="-393700" lvl="1" marL="1371600" rtl="0" algn="l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" sz="2600"/>
              <a:t>Employment</a:t>
            </a:r>
            <a:endParaRPr sz="2600"/>
          </a:p>
          <a:p>
            <a:pPr indent="-393700" lvl="1" marL="1371600" rtl="0" algn="l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" sz="2600"/>
              <a:t>Military	</a:t>
            </a:r>
            <a:endParaRPr sz="2600"/>
          </a:p>
          <a:p>
            <a:pPr indent="-393700" lvl="1" marL="1371600" rtl="0" algn="l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" sz="2600"/>
              <a:t>College or University</a:t>
            </a:r>
            <a:endParaRPr sz="26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600"/>
              <a:t>	</a:t>
            </a:r>
            <a:endParaRPr sz="2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MILITARY OPTIONS</a:t>
            </a:r>
            <a:endParaRPr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Army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Navy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Air Force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Marines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Coast Guard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Active Duty or Reserves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Armed Services Vocational Aptitude Battery(ASVAB)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COLLEGE/UNIVERSITY: Application Process</a:t>
            </a:r>
            <a:endParaRPr/>
          </a:p>
        </p:txBody>
      </p:sp>
      <p:sp>
        <p:nvSpPr>
          <p:cNvPr id="97" name="Google Shape;97;p17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5782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200"/>
              <a:t>Residency Determination Status Application</a:t>
            </a:r>
            <a:endParaRPr sz="2200"/>
          </a:p>
          <a:p>
            <a:pPr indent="-35782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200"/>
              <a:t>College Application</a:t>
            </a:r>
            <a:endParaRPr sz="2200"/>
          </a:p>
          <a:p>
            <a:pPr indent="-35782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200"/>
              <a:t>Common Application &amp; Major Clarity</a:t>
            </a:r>
            <a:endParaRPr sz="2200"/>
          </a:p>
          <a:p>
            <a:pPr indent="-35782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200"/>
              <a:t>Individual College Websites</a:t>
            </a:r>
            <a:endParaRPr sz="2200"/>
          </a:p>
          <a:p>
            <a:pPr indent="-35782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200"/>
              <a:t>College Foundation of NC(CFNC)</a:t>
            </a:r>
            <a:endParaRPr sz="2200"/>
          </a:p>
          <a:p>
            <a:pPr indent="-35782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200"/>
              <a:t>Free Application for Federal Student Aid(FAFSA)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  <mc:AlternateContent>
    <mc:Choice Requires="p14">
      <p:transition spd="slow" p14:dur="2100">
        <p14:gallery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Residency Determination Status Application</a:t>
            </a:r>
            <a:endParaRPr/>
          </a:p>
        </p:txBody>
      </p:sp>
      <p:sp>
        <p:nvSpPr>
          <p:cNvPr id="103" name="Google Shape;103;p18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 sz="2600"/>
              <a:t>GO TO CFNC.ORG</a:t>
            </a:r>
            <a:r>
              <a:rPr lang="en"/>
              <a:t>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https://www.cfnc.org/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COLLEGE APPLICATIONS</a:t>
            </a:r>
            <a:endParaRPr/>
          </a:p>
        </p:txBody>
      </p:sp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-35750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900"/>
              <a:t>The Common Application</a:t>
            </a:r>
            <a:endParaRPr sz="2900"/>
          </a:p>
          <a:p>
            <a:pPr indent="-35750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900" u="sng">
                <a:solidFill>
                  <a:schemeClr val="hlink"/>
                </a:solidFill>
                <a:hlinkClick r:id="rId3"/>
              </a:rPr>
              <a:t>https://www.commonapp.org/</a:t>
            </a:r>
            <a:endParaRPr sz="2900"/>
          </a:p>
          <a:p>
            <a:pPr indent="-35750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900"/>
              <a:t>Major Clarity</a:t>
            </a:r>
            <a:endParaRPr sz="2900"/>
          </a:p>
          <a:p>
            <a:pPr indent="-35750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900" u="sng">
                <a:solidFill>
                  <a:schemeClr val="hlink"/>
                </a:solidFill>
                <a:hlinkClick r:id="rId4"/>
              </a:rPr>
              <a:t>https://majorclarity.com/</a:t>
            </a:r>
            <a:endParaRPr sz="2900"/>
          </a:p>
          <a:p>
            <a:pPr indent="-35750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900"/>
              <a:t>CFNC.org</a:t>
            </a:r>
            <a:endParaRPr sz="2900"/>
          </a:p>
          <a:p>
            <a:pPr indent="-35750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900"/>
              <a:t>Free College Application Week</a:t>
            </a:r>
            <a:endParaRPr sz="2900"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3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FREE APPLICATION FOR FEDERAL STUDENT AID (FAFSA)</a:t>
            </a:r>
            <a:endParaRPr/>
          </a:p>
        </p:txBody>
      </p:sp>
      <p:sp>
        <p:nvSpPr>
          <p:cNvPr id="115" name="Google Shape;115;p20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FAFSA.gov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Major Changes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This year only: You will not be able to access the FAFSA until December 2023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Need to apply for the 2024-2025 school year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Families need 2022 Tax Returns</a:t>
            </a:r>
            <a:endParaRPr sz="23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STANDARDIZED TESTING</a:t>
            </a:r>
            <a:endParaRPr/>
          </a:p>
        </p:txBody>
      </p:sp>
      <p:sp>
        <p:nvSpPr>
          <p:cNvPr id="121" name="Google Shape;121;p2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Fall 2024 - TEST OPTIONAL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Fee Waivers for Exams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Fee Waivers for College Applications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Career Readiness Certification Exam: WorkKeys</a:t>
            </a:r>
            <a:endParaRPr sz="2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